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82" r:id="rId5"/>
    <p:sldId id="259" r:id="rId6"/>
    <p:sldId id="260" r:id="rId7"/>
    <p:sldId id="261" r:id="rId8"/>
    <p:sldId id="283" r:id="rId9"/>
    <p:sldId id="262" r:id="rId10"/>
    <p:sldId id="28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1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B4876-9C7F-4B43-8C18-0B0C36A0703E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27BC7-1F5F-4BF3-8AE8-ABF0F465A5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1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806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32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88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79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2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64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10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10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32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23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F40EA-55D1-4D32-A8A3-23D1BB867DCB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B6D9E-9941-4D95-852C-8B5D47DE7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35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5449"/>
            <a:ext cx="9144000" cy="2130552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5. Психическая </a:t>
            </a:r>
            <a: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травма как кризисная и экстремальная жизненная ситуация </a:t>
            </a:r>
          </a:p>
        </p:txBody>
      </p:sp>
      <p:pic>
        <p:nvPicPr>
          <p:cNvPr id="1026" name="Picture 2" descr="https://avatars.mds.yandex.net/i?id=3ba5e8004bcdd718e21c4cf805ef49cbb126df71-16932681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128" y="2752344"/>
            <a:ext cx="7845551" cy="4032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59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356306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</a:t>
            </a:r>
            <a:r>
              <a:rPr lang="ru-RU" sz="1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36977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760" y="26454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6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познакомить с понимаем психической травмы </a:t>
            </a:r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</a:t>
            </a: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кризисной </a:t>
            </a:r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экстремальной жизненной ситуацией 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739"/>
          </a:xfrm>
        </p:spPr>
        <p:txBody>
          <a:bodyPr>
            <a:normAutofit/>
          </a:bodyPr>
          <a:lstStyle/>
          <a:p>
            <a:r>
              <a:rPr lang="ru-RU" b="1" i="1" u="sng" dirty="0" smtClean="0"/>
              <a:t>Основные вопросы:</a:t>
            </a:r>
          </a:p>
          <a:p>
            <a:r>
              <a:rPr lang="ru-RU" b="1" dirty="0" smtClean="0"/>
              <a:t>Понятие психическая травма, история термина  и его содержание. </a:t>
            </a:r>
          </a:p>
          <a:p>
            <a:r>
              <a:rPr lang="ru-RU" b="1" dirty="0" smtClean="0"/>
              <a:t>Концепция вытеснения психических переживаний.</a:t>
            </a:r>
          </a:p>
          <a:p>
            <a:r>
              <a:rPr lang="ru-RU" b="1" dirty="0" err="1" smtClean="0"/>
              <a:t>Соматизация</a:t>
            </a:r>
            <a:r>
              <a:rPr lang="ru-RU" b="1" dirty="0" smtClean="0"/>
              <a:t> психической травмы.</a:t>
            </a:r>
          </a:p>
          <a:p>
            <a:r>
              <a:rPr lang="ru-RU" b="1" dirty="0" err="1" smtClean="0"/>
              <a:t>Институализация</a:t>
            </a:r>
            <a:r>
              <a:rPr lang="ru-RU" b="1" dirty="0" smtClean="0"/>
              <a:t> понятия </a:t>
            </a:r>
            <a:r>
              <a:rPr lang="ru-RU" b="1" dirty="0" err="1" smtClean="0"/>
              <a:t>психотравма</a:t>
            </a:r>
            <a:r>
              <a:rPr lang="ru-RU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971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51792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Никому из нас не удается избежать и прожить свою жизнь без  психических травм, которыми полны все наши дни.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Более того, именно в информационную эпоху наша жизнь с каждым днем становится все более </a:t>
            </a:r>
            <a:r>
              <a:rPr lang="ru-RU" b="1" dirty="0" err="1" smtClean="0"/>
              <a:t>травматичной</a:t>
            </a:r>
            <a:r>
              <a:rPr lang="ru-RU" b="1" dirty="0" smtClean="0"/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 Мы получаем много информации- звуковую, читаемую, слышимую, видимую, которая особенно актуальна для появления ПТ.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Все, что человек видит, он становится непосредственным соучастником  всех этих событий. Когда мы видим пожары, землетрясения, взорванный детский </a:t>
            </a:r>
            <a:r>
              <a:rPr lang="ru-RU" b="1" dirty="0" err="1" smtClean="0"/>
              <a:t>онкоцентр</a:t>
            </a:r>
            <a:r>
              <a:rPr lang="ru-RU" b="1" dirty="0" smtClean="0"/>
              <a:t> в Киеве, мы сами непосредственно  становимся соучастниками  и </a:t>
            </a:r>
            <a:r>
              <a:rPr lang="ru-RU" b="1" dirty="0" err="1" smtClean="0"/>
              <a:t>сопереживителями</a:t>
            </a:r>
            <a:r>
              <a:rPr lang="ru-RU" b="1" dirty="0" smtClean="0"/>
              <a:t> этих событий.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/>
              <a:t>Это приводит к тому, что психических травм становится все больше и больше 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/>
              <a:t> </a:t>
            </a:r>
            <a:r>
              <a:rPr lang="ru-RU" b="1" dirty="0" smtClean="0"/>
              <a:t>  Это понятие становится постепенно рутинными и    становится обыденным 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/>
              <a:t>   каждодневным событием.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/>
              <a:t> </a:t>
            </a:r>
            <a:r>
              <a:rPr lang="ru-RU" b="1" dirty="0" smtClean="0"/>
              <a:t>   Мы видим десятки убийств в фильмах, радио, сообщениях, </a:t>
            </a:r>
            <a:r>
              <a:rPr lang="ru-RU" b="1" dirty="0" err="1" smtClean="0"/>
              <a:t>ютубах</a:t>
            </a:r>
            <a:r>
              <a:rPr lang="ru-RU" b="1" dirty="0" smtClean="0"/>
              <a:t> и др.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/>
              <a:t>    Подростки сегодня уходят в виртуальный мир, где становятся не только  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/>
              <a:t> </a:t>
            </a:r>
            <a:r>
              <a:rPr lang="ru-RU" b="1" dirty="0" smtClean="0"/>
              <a:t>   свидетелями убийств и др. действий, но и сами непосредственно в этих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/>
              <a:t> </a:t>
            </a:r>
            <a:r>
              <a:rPr lang="ru-RU" b="1" dirty="0" smtClean="0"/>
              <a:t>   убийствах участвуют.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/>
              <a:t> </a:t>
            </a:r>
            <a:r>
              <a:rPr lang="ru-RU" b="1" dirty="0" smtClean="0"/>
              <a:t>   Все это приводит к актуализации проблемы ПТ и что с ней делать?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3288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06656" cy="6858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В настоящее время понятие </a:t>
            </a:r>
            <a:r>
              <a:rPr lang="ru-RU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психическая травма </a:t>
            </a:r>
            <a:r>
              <a:rPr lang="ru-RU" b="1" i="1" dirty="0" smtClean="0"/>
              <a:t>рассматривается </a:t>
            </a:r>
            <a:r>
              <a:rPr lang="ru-RU" b="1" dirty="0" smtClean="0"/>
              <a:t> </a:t>
            </a:r>
            <a:r>
              <a:rPr lang="ru-RU" b="1" dirty="0"/>
              <a:t>как глубоко </a:t>
            </a:r>
            <a:r>
              <a:rPr lang="ru-RU" b="1" dirty="0" smtClean="0"/>
              <a:t>индивидуальная </a:t>
            </a:r>
            <a:r>
              <a:rPr lang="ru-RU" b="1" dirty="0"/>
              <a:t>реакция на </a:t>
            </a:r>
            <a:r>
              <a:rPr lang="ru-RU" b="1" dirty="0" smtClean="0"/>
              <a:t>какое-то травматическое </a:t>
            </a:r>
            <a:r>
              <a:rPr lang="ru-RU" b="1" dirty="0"/>
              <a:t>или </a:t>
            </a:r>
            <a:r>
              <a:rPr lang="ru-RU" b="1" dirty="0" smtClean="0"/>
              <a:t>чрезвычайно значимое </a:t>
            </a:r>
            <a:r>
              <a:rPr lang="ru-RU" b="1" dirty="0"/>
              <a:t>для личности </a:t>
            </a:r>
            <a:r>
              <a:rPr lang="ru-RU" b="1" dirty="0" smtClean="0"/>
              <a:t>событие (именно для этой личности), </a:t>
            </a:r>
            <a:r>
              <a:rPr lang="ru-RU" b="1" dirty="0"/>
              <a:t>вызывающее чрезмерное психическое </a:t>
            </a:r>
            <a:r>
              <a:rPr lang="ru-RU" b="1" dirty="0" smtClean="0"/>
              <a:t>напряжение и </a:t>
            </a:r>
            <a:r>
              <a:rPr lang="ru-RU" b="1" dirty="0"/>
              <a:t>последующие негативные переживания, которые не </a:t>
            </a:r>
            <a:r>
              <a:rPr lang="ru-RU" b="1" dirty="0" smtClean="0"/>
              <a:t>всегда могут </a:t>
            </a:r>
            <a:r>
              <a:rPr lang="ru-RU" b="1" dirty="0"/>
              <a:t>быть преодолены </a:t>
            </a:r>
            <a:r>
              <a:rPr lang="ru-RU" b="1" dirty="0" smtClean="0"/>
              <a:t>самостоятельно </a:t>
            </a:r>
            <a:r>
              <a:rPr lang="ru-RU" b="1" dirty="0"/>
              <a:t>и вызывают устойчивые изменения состояния и поведения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ПТ рассматривается как </a:t>
            </a:r>
            <a:r>
              <a:rPr lang="ru-RU" b="1" u="sng" dirty="0" smtClean="0">
                <a:solidFill>
                  <a:srgbClr val="0070C0"/>
                </a:solidFill>
              </a:rPr>
              <a:t>кризисная ситуация, </a:t>
            </a:r>
            <a:r>
              <a:rPr lang="ru-RU" b="1" dirty="0" smtClean="0"/>
              <a:t>так как резко нарушает привычный ход жизни человека, ставит его перед состоянием </a:t>
            </a:r>
            <a:r>
              <a:rPr lang="ru-RU" b="1" dirty="0" err="1" smtClean="0"/>
              <a:t>дезадаптации</a:t>
            </a:r>
            <a:r>
              <a:rPr lang="ru-RU" b="1" dirty="0" smtClean="0"/>
              <a:t> и требует перестройки психики для преодоления последствий.</a:t>
            </a:r>
          </a:p>
          <a:p>
            <a:pPr algn="just"/>
            <a:r>
              <a:rPr lang="ru-RU" b="1" dirty="0" smtClean="0"/>
              <a:t>Это переживание человеком ситуации, обладающей  чрезвычайной </a:t>
            </a:r>
            <a:r>
              <a:rPr lang="ru-RU" b="1" u="sng" dirty="0" smtClean="0">
                <a:solidFill>
                  <a:srgbClr val="0070C0"/>
                </a:solidFill>
              </a:rPr>
              <a:t>субъективной значимостью, </a:t>
            </a:r>
            <a:r>
              <a:rPr lang="ru-RU" b="1" dirty="0" smtClean="0"/>
              <a:t>которая сопровождается интенсивными негативными эмоциями (страх, ужас, отчаяние, беспомощность) и ведут к дезорганизации психической деятельности.</a:t>
            </a:r>
          </a:p>
          <a:p>
            <a:pPr algn="just"/>
            <a:r>
              <a:rPr lang="ru-RU" b="1" dirty="0" smtClean="0"/>
              <a:t>Т.е. это особое состояние психики, возникающее в результате воздействия событий, угрожающих жизни, здоровью или важным ценностям человека. </a:t>
            </a:r>
          </a:p>
          <a:p>
            <a:pPr algn="just"/>
            <a:r>
              <a:rPr lang="ru-RU" b="1" dirty="0" smtClean="0"/>
              <a:t>Но в то же время </a:t>
            </a:r>
            <a:r>
              <a:rPr lang="ru-RU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ПТ  </a:t>
            </a:r>
            <a:r>
              <a:rPr lang="ru-RU" b="1" dirty="0" smtClean="0"/>
              <a:t>рассматривается не только как кризисная ситуация (внутренний перелом, требующий перестройки), но и одновременно  как экстремальная ситуация (объективные условия, выходящие за  пределы обычного опыта).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4273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52" y="155448"/>
            <a:ext cx="11932920" cy="662025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К психотравмирующим экстремальным факторам относятся:</a:t>
            </a:r>
          </a:p>
          <a:p>
            <a:r>
              <a:rPr lang="ru-RU" b="1" dirty="0" smtClean="0"/>
              <a:t>Природные катастрофы (землетрясение, наводнение)</a:t>
            </a:r>
          </a:p>
          <a:p>
            <a:r>
              <a:rPr lang="ru-RU" b="1" dirty="0" smtClean="0"/>
              <a:t>Техногенные аварии</a:t>
            </a:r>
          </a:p>
          <a:p>
            <a:r>
              <a:rPr lang="ru-RU" b="1" dirty="0" smtClean="0"/>
              <a:t>Социальные конфликты (войны, теракты, межэтнические столкновения)</a:t>
            </a:r>
          </a:p>
          <a:p>
            <a:r>
              <a:rPr lang="ru-RU" b="1" dirty="0" smtClean="0"/>
              <a:t>Индивидуальные события (насилие, смерть близкого, тяжелая болезнь)</a:t>
            </a:r>
          </a:p>
          <a:p>
            <a:pPr marL="0" indent="0">
              <a:buNone/>
            </a:pPr>
            <a:r>
              <a:rPr lang="ru-RU" b="1" i="1" u="sng" dirty="0">
                <a:solidFill>
                  <a:srgbClr val="0070C0"/>
                </a:solidFill>
              </a:rPr>
              <a:t>С</a:t>
            </a:r>
            <a:r>
              <a:rPr lang="ru-RU" b="1" i="1" u="sng" dirty="0" smtClean="0">
                <a:solidFill>
                  <a:srgbClr val="0070C0"/>
                </a:solidFill>
              </a:rPr>
              <a:t>ходства и различия кризисной и экстремальной ситуации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Общее: </a:t>
            </a:r>
          </a:p>
          <a:p>
            <a:r>
              <a:rPr lang="ru-RU" b="1" dirty="0" smtClean="0"/>
              <a:t>угроза существованию, сильное напряжение, необходимость перестройки психики;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Различие: </a:t>
            </a:r>
          </a:p>
          <a:p>
            <a:r>
              <a:rPr lang="ru-RU" b="1" dirty="0" smtClean="0"/>
              <a:t>экстремальные ситуации –это внешние обстоятельства;</a:t>
            </a:r>
          </a:p>
          <a:p>
            <a:r>
              <a:rPr lang="ru-RU" b="1" dirty="0"/>
              <a:t>к</a:t>
            </a:r>
            <a:r>
              <a:rPr lang="ru-RU" b="1" dirty="0" smtClean="0"/>
              <a:t>ризисная ситуация –это внутреннее переживание и психологический ответ на них.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Т.О. психическая травма занимает пограничное  место: она одновременно является кризисом личности и отражением воздействия экстремальных жизненных обстоятельств.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9436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24944" cy="68580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/>
              <a:t>	</a:t>
            </a:r>
            <a:r>
              <a:rPr lang="ru-RU" sz="2400" b="1" dirty="0" smtClean="0"/>
              <a:t>Впервые </a:t>
            </a:r>
            <a:r>
              <a:rPr lang="ru-RU" sz="2400" b="1" dirty="0">
                <a:solidFill>
                  <a:srgbClr val="0070C0"/>
                </a:solidFill>
              </a:rPr>
              <a:t>п</a:t>
            </a:r>
            <a:r>
              <a:rPr lang="ru-RU" sz="2400" b="1" dirty="0" smtClean="0">
                <a:solidFill>
                  <a:srgbClr val="0070C0"/>
                </a:solidFill>
              </a:rPr>
              <a:t>онятие </a:t>
            </a:r>
            <a:r>
              <a:rPr lang="ru-RU" sz="2400" b="1" dirty="0">
                <a:solidFill>
                  <a:srgbClr val="0070C0"/>
                </a:solidFill>
              </a:rPr>
              <a:t>психической травмы </a:t>
            </a:r>
            <a:r>
              <a:rPr lang="ru-RU" sz="2400" b="1" dirty="0" smtClean="0"/>
              <a:t>появилось </a:t>
            </a:r>
            <a:r>
              <a:rPr lang="ru-RU" sz="2400" b="1" dirty="0"/>
              <a:t>в научной литературе в конце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/>
              <a:t>XIX в., но ее признание в качестве </a:t>
            </a:r>
            <a:r>
              <a:rPr lang="ru-RU" sz="2400" b="1" dirty="0" smtClean="0"/>
              <a:t>самостоятельного понятия растянулось </a:t>
            </a:r>
            <a:r>
              <a:rPr lang="ru-RU" sz="2400" b="1" dirty="0"/>
              <a:t>почти на 100 </a:t>
            </a:r>
            <a:r>
              <a:rPr lang="ru-RU" sz="2400" b="1" dirty="0" smtClean="0"/>
              <a:t>лет.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Все психические болезни вызываются бактериями, вирусами (</a:t>
            </a:r>
            <a:r>
              <a:rPr lang="ru-RU" sz="2400" b="1" dirty="0" err="1" smtClean="0"/>
              <a:t>Крепелин</a:t>
            </a:r>
            <a:r>
              <a:rPr lang="ru-RU" sz="2400" b="1" dirty="0" smtClean="0"/>
              <a:t> –один из основоположников психиатрии).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Шизофреников лечили электрошоковой терапией (150 сеансов ЭТ). Этот метод до сих пор применяется при боевых неврозах.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u="sng" dirty="0" err="1" smtClean="0">
                <a:solidFill>
                  <a:srgbClr val="0070C0"/>
                </a:solidFill>
              </a:rPr>
              <a:t>З.Фрейд</a:t>
            </a:r>
            <a:r>
              <a:rPr lang="ru-RU" sz="2400" b="1" u="sng" dirty="0" smtClean="0">
                <a:solidFill>
                  <a:srgbClr val="0070C0"/>
                </a:solidFill>
              </a:rPr>
              <a:t> :</a:t>
            </a:r>
            <a:r>
              <a:rPr lang="ru-RU" sz="2400" b="1" dirty="0" smtClean="0"/>
              <a:t> В свое время солдат бежал от ужасов войны в невроз и оказывался в госпитале.  Этот метод привел к тому, что солдат готов бежать на войну, только бы не подвергаться ужасам госпиталя.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После 1 Мировой войны – боевые неврозы.  Так из 60 тысяч французских солдат было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   44 тысячи  из-за боевых неврозов были откомандированы.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Тогда же все психиатры признали, что существует сама по себе травма, когда у солдат не было ни контузий, ни физических травм.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/>
              <a:t>Никто не хотел признавать, что при отсутствии повреждений мозга,  интоксикации, контузии,   возможно появление психической травмы.</a:t>
            </a:r>
          </a:p>
        </p:txBody>
      </p:sp>
    </p:spTree>
    <p:extLst>
      <p:ext uri="{BB962C8B-B14F-4D97-AF65-F5344CB8AC3E}">
        <p14:creationId xmlns:p14="http://schemas.microsoft.com/office/powerpoint/2010/main" val="166902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" y="64008"/>
            <a:ext cx="11676888" cy="66385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Впервые об этом заговорил </a:t>
            </a:r>
            <a:r>
              <a:rPr lang="ru-RU" b="1" u="sng" dirty="0" smtClean="0">
                <a:solidFill>
                  <a:srgbClr val="0070C0"/>
                </a:solidFill>
              </a:rPr>
              <a:t>Жан Шарко </a:t>
            </a:r>
            <a:r>
              <a:rPr lang="ru-RU" b="1" dirty="0" smtClean="0"/>
              <a:t>при исследовании истерических параличей и парезов  в начале 1880-х годов  и </a:t>
            </a:r>
            <a:r>
              <a:rPr lang="ru-RU" b="1" u="sng" dirty="0" smtClean="0">
                <a:solidFill>
                  <a:srgbClr val="0070C0"/>
                </a:solidFill>
              </a:rPr>
              <a:t>выдвинул гипотезу о психогенном происхождении некоторых психических расстройств.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Информация является вирусом, который повреждает психику, не мозг,  любая негативная информация, попавшая в психику, там сохраняется.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Он демонстрировал внушенные параличи своей пациентке. Он ей говорил –рука парализована.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Рука у нее висит, рука у нее парализовалась так, как она была представлена в ее индивидуальном сознании.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В этот период было хорошо известно, что нарушения в чувствительной и/или двигательной сфере, возникающие вследствие физических травм, обусловлены повреждением нервных волокон.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/>
              <a:t>Эти нарушения имели четкую локализацию только на область нарушенной иннервации (связи органа с нервной системой) и в последующем оставались стабильными. </a:t>
            </a:r>
          </a:p>
          <a:p>
            <a:r>
              <a:rPr lang="ru-RU" b="1" dirty="0" smtClean="0"/>
              <a:t>В отличие от этого, психогенные параличи оказывались совершенно не связанными  с зонами иннервации, т. е. страдали не те или иные зоны чувствительно-двигательной иннервации руки или ноги, а рука или нога как целое. </a:t>
            </a:r>
          </a:p>
          <a:p>
            <a:r>
              <a:rPr lang="ru-RU" b="1" dirty="0" smtClean="0"/>
              <a:t>При этом подобные параличи то появлялись, то исчезали, они могли успешно излечиваться внушением, а также искусственно вызываться с помощью гипноза. </a:t>
            </a:r>
          </a:p>
          <a:p>
            <a:r>
              <a:rPr lang="ru-RU" b="1" dirty="0" smtClean="0"/>
              <a:t>Были сделаны выводы, что </a:t>
            </a:r>
            <a:r>
              <a:rPr lang="ru-RU" b="1" u="sng" dirty="0" smtClean="0">
                <a:solidFill>
                  <a:srgbClr val="0070C0"/>
                </a:solidFill>
              </a:rPr>
              <a:t>существуют ситуации, когда психика управляет нервной системой.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52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" y="0"/>
            <a:ext cx="11804904" cy="6748272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этом </a:t>
            </a:r>
            <a:r>
              <a:rPr lang="ru-RU" b="1" dirty="0" smtClean="0"/>
              <a:t>подобные </a:t>
            </a:r>
            <a:r>
              <a:rPr lang="ru-RU" b="1" dirty="0"/>
              <a:t>параличи то появлялись, то </a:t>
            </a:r>
            <a:r>
              <a:rPr lang="ru-RU" b="1" dirty="0" smtClean="0"/>
              <a:t>исчезали.</a:t>
            </a:r>
          </a:p>
          <a:p>
            <a:r>
              <a:rPr lang="ru-RU" b="1" dirty="0" smtClean="0"/>
              <a:t>Однако </a:t>
            </a:r>
            <a:r>
              <a:rPr lang="ru-RU" b="1" dirty="0"/>
              <a:t>ни сам Ж</a:t>
            </a:r>
            <a:r>
              <a:rPr lang="ru-RU" b="1" dirty="0">
                <a:solidFill>
                  <a:srgbClr val="0070C0"/>
                </a:solidFill>
              </a:rPr>
              <a:t>. М. Шарко, </a:t>
            </a:r>
            <a:r>
              <a:rPr lang="ru-RU" b="1" dirty="0"/>
              <a:t>ни большинство других психиатров в то </a:t>
            </a:r>
            <a:r>
              <a:rPr lang="ru-RU" b="1" dirty="0" smtClean="0"/>
              <a:t>время  не </a:t>
            </a:r>
            <a:r>
              <a:rPr lang="ru-RU" b="1" dirty="0"/>
              <a:t>придали этому феномену существенного значения. </a:t>
            </a:r>
            <a:endParaRPr lang="ru-RU" b="1" dirty="0" smtClean="0"/>
          </a:p>
          <a:p>
            <a:r>
              <a:rPr lang="ru-RU" b="1" dirty="0" smtClean="0"/>
              <a:t>Причина </a:t>
            </a:r>
            <a:r>
              <a:rPr lang="ru-RU" b="1" dirty="0"/>
              <a:t>такого </a:t>
            </a:r>
            <a:r>
              <a:rPr lang="ru-RU" b="1" dirty="0" smtClean="0"/>
              <a:t>невнимания носила </a:t>
            </a:r>
            <a:r>
              <a:rPr lang="ru-RU" b="1" dirty="0"/>
              <a:t>сугубо мировоззренческий характер.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этот период в психиатрии </a:t>
            </a:r>
            <a:r>
              <a:rPr lang="ru-RU" b="1" dirty="0" smtClean="0"/>
              <a:t>практически </a:t>
            </a:r>
            <a:r>
              <a:rPr lang="ru-RU" b="1" dirty="0"/>
              <a:t>безраздельно господствовали примитивно-материалистические </a:t>
            </a:r>
            <a:r>
              <a:rPr lang="ru-RU" b="1" dirty="0" smtClean="0"/>
              <a:t>представления о </a:t>
            </a:r>
            <a:r>
              <a:rPr lang="ru-RU" b="1" dirty="0"/>
              <a:t>том, что все психические расстройства, так же как и соматические болезни, </a:t>
            </a:r>
            <a:r>
              <a:rPr lang="ru-RU" b="1" dirty="0" smtClean="0"/>
              <a:t>могут вызываться </a:t>
            </a:r>
            <a:r>
              <a:rPr lang="ru-RU" b="1" dirty="0"/>
              <a:t>только физическими травмами, токсинами или инфекциями. </a:t>
            </a:r>
            <a:endParaRPr lang="ru-RU" b="1" dirty="0" smtClean="0"/>
          </a:p>
          <a:p>
            <a:r>
              <a:rPr lang="ru-RU" b="1" dirty="0" smtClean="0"/>
              <a:t>Эти идеи, опираясь </a:t>
            </a:r>
            <a:r>
              <a:rPr lang="ru-RU" b="1" dirty="0"/>
              <a:t>на авторитет выдающегося психиатра </a:t>
            </a:r>
            <a:r>
              <a:rPr lang="ru-RU" b="1" dirty="0">
                <a:solidFill>
                  <a:srgbClr val="0070C0"/>
                </a:solidFill>
              </a:rPr>
              <a:t>Эмиля </a:t>
            </a:r>
            <a:r>
              <a:rPr lang="ru-RU" b="1" dirty="0" err="1">
                <a:solidFill>
                  <a:srgbClr val="0070C0"/>
                </a:solidFill>
              </a:rPr>
              <a:t>Крепелина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/>
              <a:t>были </a:t>
            </a:r>
            <a:r>
              <a:rPr lang="ru-RU" b="1" dirty="0" smtClean="0"/>
              <a:t>постулированы </a:t>
            </a:r>
            <a:r>
              <a:rPr lang="ru-RU" b="1" dirty="0"/>
              <a:t>как единственно верные и на столетие определили трагический для </a:t>
            </a:r>
            <a:r>
              <a:rPr lang="ru-RU" b="1" dirty="0" smtClean="0"/>
              <a:t>психиатрии  отказ </a:t>
            </a:r>
            <a:r>
              <a:rPr lang="ru-RU" b="1" dirty="0"/>
              <a:t>от лежавших в ее основе наиболее продуктивных психологических </a:t>
            </a:r>
            <a:r>
              <a:rPr lang="ru-RU" b="1" dirty="0" smtClean="0"/>
              <a:t>концепций.</a:t>
            </a:r>
          </a:p>
          <a:p>
            <a:r>
              <a:rPr lang="ru-RU" b="1" dirty="0" smtClean="0"/>
              <a:t>Так, например, считали, что основой шизофрении является ген шизофрении и </a:t>
            </a:r>
            <a:r>
              <a:rPr lang="ru-RU" b="1" dirty="0"/>
              <a:t>д</a:t>
            </a:r>
            <a:r>
              <a:rPr lang="ru-RU" b="1" dirty="0" smtClean="0"/>
              <a:t>р.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2380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1288</Words>
  <Application>Microsoft Office PowerPoint</Application>
  <PresentationFormat>Широкоэкранный</PresentationFormat>
  <Paragraphs>89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Лекция 5. Психическая травма как кризисная и экстремальная жизненная ситуация </vt:lpstr>
      <vt:lpstr>Рекомендуемая литература: </vt:lpstr>
      <vt:lpstr> Цель: познакомить с понимаем психической травмы как кризисной и экстремальной жизненной ситуацией 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Психическая травма как кризисная и экстремальная жизненная ситуация </dc:title>
  <dc:creator>MASTER</dc:creator>
  <cp:lastModifiedBy>MASTER</cp:lastModifiedBy>
  <cp:revision>125</cp:revision>
  <dcterms:created xsi:type="dcterms:W3CDTF">2025-09-27T14:27:35Z</dcterms:created>
  <dcterms:modified xsi:type="dcterms:W3CDTF">2025-09-28T15:55:40Z</dcterms:modified>
</cp:coreProperties>
</file>